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59" r:id="rId9"/>
    <p:sldId id="260" r:id="rId10"/>
    <p:sldId id="261" r:id="rId11"/>
    <p:sldId id="274" r:id="rId12"/>
    <p:sldId id="262" r:id="rId13"/>
    <p:sldId id="258" r:id="rId14"/>
    <p:sldId id="265" r:id="rId15"/>
    <p:sldId id="272" r:id="rId16"/>
    <p:sldId id="285" r:id="rId17"/>
    <p:sldId id="286" r:id="rId18"/>
    <p:sldId id="257" r:id="rId19"/>
    <p:sldId id="276" r:id="rId20"/>
    <p:sldId id="284" r:id="rId21"/>
    <p:sldId id="263" r:id="rId22"/>
    <p:sldId id="264" r:id="rId23"/>
    <p:sldId id="278" r:id="rId24"/>
    <p:sldId id="275" r:id="rId25"/>
    <p:sldId id="266" r:id="rId26"/>
    <p:sldId id="273" r:id="rId27"/>
    <p:sldId id="267" r:id="rId28"/>
    <p:sldId id="271" r:id="rId29"/>
    <p:sldId id="269" r:id="rId30"/>
    <p:sldId id="289" r:id="rId31"/>
    <p:sldId id="288" r:id="rId32"/>
    <p:sldId id="290" r:id="rId33"/>
    <p:sldId id="291" r:id="rId34"/>
    <p:sldId id="292" r:id="rId35"/>
    <p:sldId id="293" r:id="rId36"/>
    <p:sldId id="268" r:id="rId37"/>
    <p:sldId id="287" r:id="rId3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60CCBE-0E69-4D31-A602-06DEC47D841C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D8B25D-62FF-4905-98EA-8D31E5A0E4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06C62-1156-43A1-BC3C-2337CF0F147F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26A08B-C59F-4A59-B9F1-8F1CA846D377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70EED8-2DBF-429B-AE75-97DD0B3B3FB0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152A-1C7F-4A9E-ABD0-673ABCF414AA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24-CFCB-4A36-AE73-3EF19B8F8E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7BD-F45E-403D-B732-8EEB459D9486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EE3B-DB37-4204-B85D-BEACE1C9E8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0F-5426-43F7-8D1F-C98059A4174B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9A45-F577-4376-9653-52CDC199CF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0BA6-8492-4F17-9BFB-270981025D98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88C0-9732-46F1-A6C4-CFB20C8B0D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2563-C013-48C2-ADBB-7D1EAE9CF17C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A4A5-37EB-439F-8E2C-8EB4AE2404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3DAA-8C55-4AA1-B34F-F8C2618FCDCA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9924-D6AD-44BC-BFD5-E088F4DE9A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E28C-434E-4AC5-B0B4-349604FB1A73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7038-DED7-4521-9B42-19162C1BB1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172A-7481-456F-A2E2-0AC115F9EDFF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E279-A037-4C75-B92C-8D46FAC718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2CA6-8D4F-45B8-9CAA-ED6B025E90D0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C681-F13D-419C-BEC5-15BCD64660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9EA7-FBE0-481D-851B-76CB4A49D3BB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8694-35F1-4303-8852-8E5B206501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108B-66D9-45C0-99DC-6CC09F3938CF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02E0-DA8A-49FE-BCEE-F2A1DF9F03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B157EF-326A-4E0D-BF59-6E872F0701B3}" type="datetimeFigureOut">
              <a:rPr lang="uk-UA"/>
              <a:pPr>
                <a:defRPr/>
              </a:pPr>
              <a:t>28.04.2012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BE4C2-46F9-4973-B700-23015E128B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785813"/>
            <a:ext cx="4600575" cy="28146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_Algerius" pitchFamily="82" charset="-52"/>
              </a:rPr>
              <a:t>Тваринний і рослинний світ природних зон Африки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a_Algerius" pitchFamily="82" charset="-52"/>
            </a:endParaRPr>
          </a:p>
        </p:txBody>
      </p:sp>
      <p:pic>
        <p:nvPicPr>
          <p:cNvPr id="14339" name="Picture 2" descr="http://t3.gstatic.com/images?q=tbn:ANd9GcSMVgANP7fB8e1l5xcESjfuuNSB8E2rIRpv7ir1kjN6lzbjony2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85813"/>
            <a:ext cx="4143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Гори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928688"/>
            <a:ext cx="66865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429000" y="6000750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Горила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Попуг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952750"/>
            <a:ext cx="4876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Psittacus erithacus -captivity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8575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ukrmap.su/program2010/g7/materiki_files/image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642938"/>
            <a:ext cx="400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Зелено-крилий ара з Brookfield Zoo, м.Чикаго, США папуга папугай ара зелено-крилий зелено крилий Ara chloropterus великий клюв птах зоо зоопар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500063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000125" y="142875"/>
            <a:ext cx="181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Райдужні папуги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429125" y="207168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Сірий  африканський</a:t>
            </a:r>
          </a:p>
          <a:p>
            <a:r>
              <a:rPr lang="uk-UA">
                <a:latin typeface="Calibri" pitchFamily="34" charset="0"/>
              </a:rPr>
              <a:t>папуга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7929563" y="0"/>
            <a:ext cx="550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Ара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429375" y="2571750"/>
            <a:ext cx="200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Какаду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Леопа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450" y="2643188"/>
            <a:ext cx="574357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Леопард отдыха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Леопар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830263"/>
            <a:ext cx="33051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Леопар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21481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00063" y="3714750"/>
            <a:ext cx="118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Леопарди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Быстроногие гепар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14375"/>
            <a:ext cx="6438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Бегем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2324100"/>
            <a:ext cx="6505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Бегем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33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Бегемо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85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71500" y="4143375"/>
            <a:ext cx="110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Бегемоти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Жир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8625"/>
            <a:ext cx="3806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Жира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4291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www.geografica.net.ua/7777/g7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57188"/>
            <a:ext cx="46815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Akaz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857625"/>
            <a:ext cx="4133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www.geografica.net.ua/7777/g7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8"/>
            <a:ext cx="46815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214313"/>
            <a:ext cx="80010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+mn-lt"/>
                <a:cs typeface="+mn-cs"/>
              </a:rPr>
              <a:t>Запитання і завдання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 Які особливості розміщення природних зон Африки?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2. Де розташована зона вологих екваторіальних лісів?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3. Під впливом яких природних чинників формуються ґрунти екваторіальних лісів?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4. Як пристосувалися рослини до життя в густому вологому екваторіальному лісі?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5. Чому вологі екваторіальні ліси вічнозелені?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6. Які тварини поширені в екваторіальному лісі?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2286000" y="144462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14313"/>
            <a:ext cx="84296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Африканські савани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– неозорі рівнини, де панують трави, серед яких ростуть окремо або групами дерева і чагарники. Вони займають 40 % площі материка і широким поясом огинають вологі екваторіальні ліси. Савани лежать у субекваторіальному кліматичному поясі Північної півкулі та субекваторіальному і тропічному поясах Південної півкулі. Тому їх клімат постійно жаркий, але перемінно-вологий: чітко розрізняються вологий і сухий сезони.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1746" name="Picture 2" descr="http://ukrmap.su/program2010/g7/materiki_files/image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857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С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00350"/>
            <a:ext cx="6019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С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38957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Сл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2862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143375" y="428625"/>
            <a:ext cx="201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Слони в зоні саван</a:t>
            </a: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4143375" y="1000125"/>
            <a:ext cx="4786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У савани два кольори — яскраво-зелений у сезон дощів і бурожовтий у сухий сезон, коли майже всі дерева скидають листя, а трави вигорають під пекучим сонцем.</a:t>
            </a:r>
            <a:endParaRPr lang="uk-UA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Носор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428875"/>
            <a:ext cx="4876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Носор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85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http://ukrmap.su/program2010/g7/materiki_files/image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0"/>
            <a:ext cx="4000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43813" y="6286500"/>
            <a:ext cx="1785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Носороги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0" y="1785938"/>
            <a:ext cx="9683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Марабу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t2.gstatic.com/images?q=tbn:ANd9GcQ0es1FJI79_Heuc7yMr_GdjRa8jkuMRptYGkLU2oeW206T2T10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5000625"/>
            <a:ext cx="2895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 descr="http://ukrmap.su/program2010/g7/vstyp_files/image02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5934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http://geografica.net.ua/_ph/67/2/806354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http://geografica.net.ua/_ph/26/2/2576087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85750"/>
            <a:ext cx="39052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http://t3.gstatic.com/images?q=tbn:ANd9GcQIoaJy3pM_Q_r_U5civJNjQ0-o7OxVMbKz_58JBAK9F-06kw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357563"/>
            <a:ext cx="29289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428750" y="3286125"/>
            <a:ext cx="102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Баобаби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429375" y="2714625"/>
            <a:ext cx="107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Пелікани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2286000" y="144462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 </a:t>
            </a:r>
          </a:p>
        </p:txBody>
      </p:sp>
      <p:pic>
        <p:nvPicPr>
          <p:cNvPr id="34818" name="Picture 2" descr="http://ukrmap.su/program2010/g7/materiki_files/image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963" y="3357563"/>
            <a:ext cx="5246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 flipH="1">
            <a:off x="7000875" y="292893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Носороги і пелікани</a:t>
            </a:r>
          </a:p>
        </p:txBody>
      </p:sp>
      <p:pic>
        <p:nvPicPr>
          <p:cNvPr id="34820" name="Picture 4" descr="http://ukrmap.su/program2010/g7/materiki_files/image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149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428875" y="328612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Цар звірів</a:t>
            </a:r>
          </a:p>
        </p:txBody>
      </p:sp>
      <p:pic>
        <p:nvPicPr>
          <p:cNvPr id="34822" name="Picture 6" descr="http://ukrmap.su/program2010/g7/materiki_files/image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8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2428875" y="635793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Буйвол</a:t>
            </a:r>
          </a:p>
        </p:txBody>
      </p:sp>
      <p:pic>
        <p:nvPicPr>
          <p:cNvPr id="34824" name="Picture 8" descr="http://byology.ru/wp-content/uploads/2011/01/Hie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285750"/>
            <a:ext cx="300196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5429250" y="2500313"/>
            <a:ext cx="67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Гієна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Фламин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57188"/>
            <a:ext cx="7072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571500" y="5143500"/>
            <a:ext cx="82153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У </a:t>
            </a:r>
            <a:r>
              <a:rPr lang="uk-UA" sz="2400" b="1">
                <a:latin typeface="Calibri" pitchFamily="34" charset="0"/>
              </a:rPr>
              <a:t>савані</a:t>
            </a:r>
            <a:r>
              <a:rPr lang="uk-UA" b="1">
                <a:latin typeface="Calibri" pitchFamily="34" charset="0"/>
              </a:rPr>
              <a:t> безліч птахів. Найбільший — африканський страус, що втратив здатність літати. Довгоногий птах-секретар полює на плазунів, зокрема на змій. Особливо численні чаплі, фламінго, марабу</a:t>
            </a:r>
            <a:r>
              <a:rPr lang="uk-UA" b="1" i="1">
                <a:latin typeface="Calibri" pitchFamily="34" charset="0"/>
              </a:rPr>
              <a:t>, </a:t>
            </a:r>
            <a:r>
              <a:rPr lang="uk-UA" b="1">
                <a:latin typeface="Calibri" pitchFamily="34" charset="0"/>
              </a:rPr>
              <a:t>пелікани</a:t>
            </a:r>
            <a:r>
              <a:rPr lang="uk-UA" b="1" i="1">
                <a:latin typeface="Calibri" pitchFamily="34" charset="0"/>
              </a:rPr>
              <a:t>. </a:t>
            </a:r>
            <a:r>
              <a:rPr lang="uk-UA" b="1">
                <a:latin typeface="Calibri" pitchFamily="34" charset="0"/>
              </a:rPr>
              <a:t>Біля водоймищ вони утворюють величезні пташині колонії.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Жираф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143250"/>
            <a:ext cx="464343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Жирафы на водоп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46212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8" y="214313"/>
            <a:ext cx="31432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Біля водоймищ зустрічаються жирафи, носороги 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 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слони, бегемоти </a:t>
            </a:r>
            <a:r>
              <a:rPr lang="uk-UA" sz="2400" b="1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Багато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в савані хижаків. Це лев 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 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гепард — найпрудкіший серед тварин, а також шакали і гієни 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. 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 річках і озерах водяться крокодили.» Дуже багато плазунів: ящірок, змій, хамелеонів.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smishno.com/images/articles/2008081323160962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http://smishno.com/images/articles/20080813231609622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http://smishno.com/images/articles/20080813231609622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50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http://smishno.com/images/articles/20080813231609622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857625"/>
            <a:ext cx="4286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vitchenko21.files.wordpress.com/2011/05/3.jpg?w=300&amp;h=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40449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http://vitchenko21.files.wordpress.com/2011/05/6.jpg?w=300&amp;h=2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14688"/>
            <a:ext cx="41148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 descr="http://t0.gstatic.com/images?q=tbn:ANd9GcRutETcyGXT4TaI55LPqZ4nSpr3zMHC2PE8jhVk1D5JLV_59IKd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500063"/>
            <a:ext cx="33083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баобаб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286125"/>
            <a:ext cx="348773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Лев и льв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225" y="3286125"/>
            <a:ext cx="4803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4" descr="Полосатые зеб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2915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http://smishno.com/images/articles/20080813231609622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3"/>
            <a:ext cx="4286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http://smishno.com/images/articles/20080813231609622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14313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Зеб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143375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smishno.com/images/articles/20080813231609622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57625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http://www.vokrugsveta.ru/img/cmn/2006/07/13/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4550" y="642938"/>
            <a:ext cx="42751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7786688" y="37861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Антилопи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929563" y="6357938"/>
            <a:ext cx="995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Жирафи</a:t>
            </a:r>
          </a:p>
        </p:txBody>
      </p:sp>
      <p:pic>
        <p:nvPicPr>
          <p:cNvPr id="40966" name="Picture 6" descr="Антилопы гн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14313"/>
            <a:ext cx="42862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714375" y="3500438"/>
            <a:ext cx="154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Антилопа  Гну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Буйво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500438"/>
            <a:ext cx="4367213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6" descr="Антилопа г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3825"/>
            <a:ext cx="37861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8" descr="Газ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3500438"/>
            <a:ext cx="367982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Орик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42875"/>
            <a:ext cx="396875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500438" y="30718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Антилопи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Крокоди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00125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Венценосный журав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85750"/>
            <a:ext cx="63579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3"/>
          <p:cNvSpPr>
            <a:spLocks noChangeArrowheads="1"/>
          </p:cNvSpPr>
          <p:nvPr/>
        </p:nvSpPr>
        <p:spPr bwMode="auto">
          <a:xfrm>
            <a:off x="857250" y="4143375"/>
            <a:ext cx="67151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Запитання і завдання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1. В яких кліматичних поясах розміщується зона саван?</a:t>
            </a:r>
          </a:p>
          <a:p>
            <a:r>
              <a:rPr lang="ru-RU">
                <a:latin typeface="Calibri" pitchFamily="34" charset="0"/>
              </a:rPr>
              <a:t>2. Охарактеризуйте клімат саван.</a:t>
            </a:r>
          </a:p>
          <a:p>
            <a:r>
              <a:rPr lang="ru-RU">
                <a:latin typeface="Calibri" pitchFamily="34" charset="0"/>
              </a:rPr>
              <a:t>3. Як клімат впливає на характер ґрунтів і рослинності саван?</a:t>
            </a:r>
          </a:p>
          <a:p>
            <a:r>
              <a:rPr lang="ru-RU">
                <a:latin typeface="Calibri" pitchFamily="34" charset="0"/>
              </a:rPr>
              <a:t>4. Чому в саванах дерева листопадні?</a:t>
            </a:r>
          </a:p>
          <a:p>
            <a:r>
              <a:rPr lang="ru-RU">
                <a:latin typeface="Calibri" pitchFamily="34" charset="0"/>
              </a:rPr>
              <a:t>5. Якими чинниками обумовлена велика кількість травоїдних тварин?</a:t>
            </a:r>
          </a:p>
          <a:p>
            <a:r>
              <a:rPr lang="ru-RU">
                <a:latin typeface="Calibri" pitchFamily="34" charset="0"/>
              </a:rPr>
              <a:t>6. Які хижаки живуть у саванах?</a:t>
            </a:r>
          </a:p>
          <a:p>
            <a:r>
              <a:rPr lang="ru-RU" b="1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14313" y="571500"/>
            <a:ext cx="207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Вінценосний журавель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ukrmap.su/program2010/g7/materiki_files/image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0"/>
            <a:ext cx="6000750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214313"/>
            <a:ext cx="3000375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Африці яскраво проявляється широтна зональність. Поширення природних зон на материку вважають симетричним: по обидві сторони від екватора зони закономірно змінюють одна іншу. Від осьової зони вологих екваторіальних лісів послідовно йдуть зони саван, рідколісь і чагарників субекваторіальних поясів, зони тропічних пустель та напівпустель, зони субтропічних вічнозелених лісів і чагарників.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geografica.net.ua/zagal/statti/teor/geo_afr8_t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571500" y="357188"/>
            <a:ext cx="493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Пустелі і напівпустелі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642938"/>
            <a:ext cx="81438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На північ й південь від саван в Африці розташовуються зони 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тропічних пустель й </a:t>
            </a:r>
            <a:r>
              <a:rPr lang="uk-UA" b="1" i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напів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пустель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. В Північній Африці – це грандіозна Сахара ( з півночі на південь простягнулась на 2 000 км, з заходу на схід – близько 6 000 км, площа – 8,7 млн. км</a:t>
            </a:r>
            <a:r>
              <a:rPr lang="uk-UA" b="1" baseline="30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). В Південній Африці – пустелі й напівпустелі западини Калахарі й пустеля Наміб.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71500" y="2263775"/>
            <a:ext cx="7858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just">
              <a:defRPr/>
            </a:pPr>
            <a:r>
              <a:rPr lang="uk-UA" b="1" dirty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Рослинність африканських пустель дуже розріджена й представлена переважно ксерофітами в Сахарі й сукулентами в Південній Африці. В Сахарі в складі злаків представлені </a:t>
            </a:r>
            <a:r>
              <a:rPr lang="uk-UA" b="1" dirty="0" err="1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аристида</a:t>
            </a:r>
            <a:r>
              <a:rPr lang="uk-UA" b="1" dirty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 й дике просо з чагарників – акації, ефедра. Для Калахарі характерні сукуленти: алое, молочаї. В пустелі Наміб поширені своєрідна рослина – вельвічія.</a:t>
            </a:r>
          </a:p>
          <a:p>
            <a:pPr indent="228600" algn="just">
              <a:defRPr/>
            </a:pPr>
            <a:endParaRPr lang="uk-UA" b="1" dirty="0">
              <a:latin typeface="Arial" pitchFamily="34" charset="0"/>
              <a:cs typeface="+mn-cs"/>
            </a:endParaRPr>
          </a:p>
          <a:p>
            <a:pPr indent="228600" algn="just" eaLnBrk="0" hangingPunct="0"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Тваринний світ африканських пустель і напівпустель пристосувався до життя в азидних умовах. Вони можуть в пошуках їжі проходити значні відстані (наприклад, дрібні антилопи) чи подовгу обходитись без води (плазуни, верблюди</a:t>
            </a:r>
            <a:r>
              <a:rPr lang="uk-UA" b="1" dirty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). </a:t>
            </a:r>
            <a:endParaRPr lang="uk-UA" b="1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Файл:Belivi4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92868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143125" y="357188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Вельвічія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2"/>
          <p:cNvSpPr txBox="1">
            <a:spLocks noChangeArrowheads="1"/>
          </p:cNvSpPr>
          <p:nvPr/>
        </p:nvSpPr>
        <p:spPr bwMode="auto">
          <a:xfrm>
            <a:off x="5429250" y="1978025"/>
            <a:ext cx="1116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Аристида</a:t>
            </a:r>
          </a:p>
        </p:txBody>
      </p:sp>
      <p:pic>
        <p:nvPicPr>
          <p:cNvPr id="48130" name="Picture 4" descr="http://www.prichal.com/phpnuke/files/169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38" y="0"/>
            <a:ext cx="7134226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428625" y="150018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Зонтична акація</a:t>
            </a:r>
          </a:p>
        </p:txBody>
      </p:sp>
      <p:pic>
        <p:nvPicPr>
          <p:cNvPr id="48132" name="Picture 2" descr="http://geobotany.narod.ru/usa/w_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3609975"/>
            <a:ext cx="44005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Файл:Ephedra distach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0"/>
            <a:ext cx="33575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 descr="http://3.bp.blogspot.com/-Ig3gfxQUv8M/TcAuWlrslZI/AAAAAAAAAEM/tphh87p7Aj8/s1600/aloeve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42938" y="4572000"/>
            <a:ext cx="542925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7"/>
          <p:cNvSpPr txBox="1">
            <a:spLocks noChangeArrowheads="1"/>
          </p:cNvSpPr>
          <p:nvPr/>
        </p:nvSpPr>
        <p:spPr bwMode="auto">
          <a:xfrm rot="10800000" flipV="1">
            <a:off x="6164263" y="2909888"/>
            <a:ext cx="119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Ефедра</a:t>
            </a: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5572125" y="4143375"/>
            <a:ext cx="1138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Аристида</a:t>
            </a:r>
          </a:p>
        </p:txBody>
      </p:sp>
      <p:sp>
        <p:nvSpPr>
          <p:cNvPr id="48137" name="TextBox 9"/>
          <p:cNvSpPr txBox="1">
            <a:spLocks noChangeArrowheads="1"/>
          </p:cNvSpPr>
          <p:nvPr/>
        </p:nvSpPr>
        <p:spPr bwMode="auto">
          <a:xfrm>
            <a:off x="1143000" y="464343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Алоє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Священный жук скарабей скачать заставки, обои на рабочий ст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214313"/>
            <a:ext cx="46101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4" descr="http://www.luchiksveta.ru/enziclopedija/fenek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714750"/>
            <a:ext cx="3595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8" descr="http://lifestyle.iloveindia.com/lounge/images/facts-about-jack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643313"/>
            <a:ext cx="4037013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0" descr="В Африці знайшли нову рогату гадюк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2428875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2" descr="Файл:Echis carinatus sal (edit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063" y="220663"/>
            <a:ext cx="337185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3429000" y="500063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Ефа</a:t>
            </a: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7072313" y="3571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Жук скарабей</a:t>
            </a:r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1000125" y="4071938"/>
            <a:ext cx="852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Шакал</a:t>
            </a:r>
          </a:p>
        </p:txBody>
      </p:sp>
      <p:sp>
        <p:nvSpPr>
          <p:cNvPr id="50185" name="TextBox 10"/>
          <p:cNvSpPr txBox="1">
            <a:spLocks noChangeArrowheads="1"/>
          </p:cNvSpPr>
          <p:nvPr/>
        </p:nvSpPr>
        <p:spPr bwMode="auto">
          <a:xfrm>
            <a:off x="4429125" y="6357938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Лисиця фенек</a:t>
            </a:r>
          </a:p>
        </p:txBody>
      </p:sp>
      <p:sp>
        <p:nvSpPr>
          <p:cNvPr id="50186" name="TextBox 11"/>
          <p:cNvSpPr txBox="1">
            <a:spLocks noChangeArrowheads="1"/>
          </p:cNvSpPr>
          <p:nvPr/>
        </p:nvSpPr>
        <p:spPr bwMode="auto">
          <a:xfrm>
            <a:off x="5857875" y="3214688"/>
            <a:ext cx="199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Рогата гадюка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farm7.static.flickr.com/6120/6315944606_5af8b4b1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8575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6" descr="http://yak-prosto.com/images/0/f/yak-nazvati-pishan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9401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8" descr="https://encrypted-tbn0.google.com/images?q=tbn:ANd9GcQTzs5ALA2omf7Tu_4zlW47DzXh62lTIJHTsUi0MpWtmsfARVETr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7188"/>
            <a:ext cx="31797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0" descr="Барханний кіт впольовує невелику змію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571875"/>
            <a:ext cx="35909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4071938" y="2357438"/>
            <a:ext cx="160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Газель-аддакс</a:t>
            </a: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571500" y="3286125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Каракал</a:t>
            </a:r>
          </a:p>
        </p:txBody>
      </p:sp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500063" y="6500813"/>
            <a:ext cx="103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Піщанка</a:t>
            </a:r>
          </a:p>
        </p:txBody>
      </p:sp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5214938" y="3714750"/>
            <a:ext cx="1589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Барханний кіт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Верблю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857375"/>
            <a:ext cx="541813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3071813" y="928688"/>
            <a:ext cx="1096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Верблюд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1571625" y="357188"/>
            <a:ext cx="2355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2060"/>
                </a:solidFill>
                <a:latin typeface="Calibri" pitchFamily="34" charset="0"/>
              </a:rPr>
              <a:t>Підсумок уроку.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3" y="1071563"/>
            <a:ext cx="8929687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На материку чітко проявляється закон географічної зональності: екваторіальні ліси  змінюються саванами, які переходять у тропічні пустелі, а на північному і південному  побережжях  континенту  вузькою смугою простяглися -  субтропічні 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твердолисті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ліси і чагарники.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  <a:cs typeface="+mn-cs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      За видовим складом рослин і тварин,що припадають на одиницю площі,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африканські савани не мають собі рівних  серед природних зон.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  <a:cs typeface="+mn-cs"/>
              </a:rPr>
              <a:t> 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-     В Африці пустелі  та напівпустелі займають величезні площі, а пустеля Сахара – є  найбільшою пустелею світу</a:t>
            </a:r>
            <a:r>
              <a:rPr lang="uk-UA" sz="20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naturalist.if.ua/wp-content/7442_rainforest-Gh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2786063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Лаврове дер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688" y="0"/>
            <a:ext cx="275431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Олеанд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14313"/>
            <a:ext cx="24955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500563" y="20716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Олеандр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143875" y="207168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Лавр</a:t>
            </a:r>
          </a:p>
        </p:txBody>
      </p:sp>
      <p:pic>
        <p:nvPicPr>
          <p:cNvPr id="17414" name="Picture 8" descr="Myxazez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2286000"/>
            <a:ext cx="24860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 flipH="1">
            <a:off x="6643688" y="32385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Муха Цеце</a:t>
            </a:r>
          </a:p>
        </p:txBody>
      </p:sp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3929063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C00000"/>
                </a:solidFill>
                <a:latin typeface="Calibri" pitchFamily="34" charset="0"/>
              </a:rPr>
              <a:t>Вологі екваторіальні ліси, </a:t>
            </a:r>
            <a:r>
              <a:rPr lang="uk-UA">
                <a:solidFill>
                  <a:srgbClr val="C00000"/>
                </a:solidFill>
                <a:latin typeface="Calibri" pitchFamily="34" charset="0"/>
              </a:rPr>
              <a:t>або </a:t>
            </a:r>
            <a:r>
              <a:rPr lang="uk-UA" b="1">
                <a:solidFill>
                  <a:srgbClr val="C00000"/>
                </a:solidFill>
                <a:latin typeface="Calibri" pitchFamily="34" charset="0"/>
              </a:rPr>
              <a:t>гілеї.</a:t>
            </a:r>
            <a:r>
              <a:rPr lang="uk-UA" b="1">
                <a:latin typeface="Calibri" pitchFamily="34" charset="0"/>
              </a:rPr>
              <a:t> </a:t>
            </a:r>
            <a:r>
              <a:rPr lang="uk-UA">
                <a:latin typeface="Calibri" pitchFamily="34" charset="0"/>
              </a:rPr>
              <a:t>Вони формуються на червоно-жовтих фералітних ґрунтах і ростуть кількома ярусами. Гілеї відрізняються багатством і різноманітністю видів рослин, яких налічується близько 25 тисяч. Сейби, ці дерева першого ярусу висотою 60-80 м мають додаткове коріння — дошкоподібні підпорки.</a:t>
            </a:r>
            <a:br>
              <a:rPr lang="uk-UA">
                <a:latin typeface="Calibri" pitchFamily="34" charset="0"/>
              </a:rPr>
            </a:br>
            <a:r>
              <a:rPr lang="uk-UA">
                <a:latin typeface="Calibri" pitchFamily="34" charset="0"/>
              </a:rPr>
              <a:t>У другому ярусі переважають фікуси і різні види пальм висотою 20-40 м. Третій ярус має дерева заввишки 10-15 м, серед яких багато цінних порід з міцною деревиною: ебенове (чорне), червоне, сандалове дерева, різні види пальм, зокрема олійна, з плодів якої виробляють пальмову олію, каучуконоси. Залізне дерево таке важке, що тоне у воді. Ростуть у гілеї хлібне, кавове, мускатне дерева та дерево какао. У самому низу розмістилися невибагливі до світла деревоподібні папороті, різноманітні чагарники.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hotobuc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643188"/>
            <a:ext cx="26431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786563" y="63579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Ротанг</a:t>
            </a:r>
          </a:p>
        </p:txBody>
      </p:sp>
      <p:pic>
        <p:nvPicPr>
          <p:cNvPr id="18435" name="Picture 2" descr="Ficus ca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42875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ОРХИДЕ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14313"/>
            <a:ext cx="2981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МАСЛИЧНАЯ ПАЛЬ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786188"/>
            <a:ext cx="28336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ЛИА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28625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КУНЖУ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1428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3571875" y="342900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Орхідеї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3500438" y="6143625"/>
            <a:ext cx="163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Олійна пальма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6858000" y="2143125"/>
            <a:ext cx="70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Фікус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928688" y="6500813"/>
            <a:ext cx="73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Ліани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714375" y="3929063"/>
            <a:ext cx="884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Кунжут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ОФЕЙНОЕ ДЕР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3988" y="0"/>
            <a:ext cx="518001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33575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 flipH="1">
            <a:off x="2357438" y="214312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Кола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215188" y="3071813"/>
            <a:ext cx="1928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Calibri" pitchFamily="34" charset="0"/>
              </a:rPr>
              <a:t>Кавове  дерево</a:t>
            </a:r>
          </a:p>
        </p:txBody>
      </p:sp>
      <p:pic>
        <p:nvPicPr>
          <p:cNvPr id="19461" name="Picture 6" descr="КОКОСОВАЯ ПАЛЬ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5717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214438" y="6357938"/>
            <a:ext cx="2371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Кокосова пальма</a:t>
            </a:r>
          </a:p>
        </p:txBody>
      </p:sp>
      <p:pic>
        <p:nvPicPr>
          <p:cNvPr id="19463" name="Picture 8" descr="Бан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3714750"/>
            <a:ext cx="22494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МАНГ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3857625"/>
            <a:ext cx="2781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7643813" y="64293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Манго</a:t>
            </a: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3071813" y="3357563"/>
            <a:ext cx="776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Банан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00563" y="0"/>
            <a:ext cx="4500562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>
              <a:buFont typeface="Calibri" pitchFamily="34" charset="0"/>
              <a:buAutoNum type="arabicPeriod"/>
            </a:pPr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Вологі тропічні ліси мають своєрідну фауну, далеко не настільки багату, як фауна відкритих просторів Африки. У лісах значно менше травоїдних і, отже, менше хижаків. З копитних для лісів характерний родич жирафу окапі </a:t>
            </a:r>
            <a:r>
              <a:rPr lang="uk-UA" sz="1600" i="1">
                <a:solidFill>
                  <a:srgbClr val="000000"/>
                </a:solidFill>
                <a:latin typeface="Georgia" pitchFamily="18" charset="0"/>
              </a:rPr>
              <a:t>—</a:t>
            </a:r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тварина, що ховається в густих лісових заростях, дуже полохлива й обережна. Є також лісові антилопи, водяний оленьок, кабан, буйвол, бегемот. Хижаки представлені дикими кішками, леопардами, шакалами і виверрами.З гризунів поширені кісткохвостий дикобраз, шшипохвості летяги. </a:t>
            </a:r>
            <a:endParaRPr lang="uk-UA" sz="1600"/>
          </a:p>
          <a:p>
            <a:pPr indent="457200" algn="just" eaLnBrk="0" hangingPunct="0"/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Різноманітні в лісах мавпи, причому багато які з них ведуть деревний спосіб життя. Численні мавпи, павіани, мандрілли. Африка між 10° пн. ш. і 10° пд.ш. є місцем проживання двох родів сучасних людиноподібних мавп — шимпанзе </a:t>
            </a:r>
            <a:r>
              <a:rPr lang="uk-UA" sz="1600" i="1">
                <a:solidFill>
                  <a:srgbClr val="000000"/>
                </a:solidFill>
                <a:latin typeface="Georgia" pitchFamily="18" charset="0"/>
              </a:rPr>
              <a:t> </a:t>
            </a:r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і горили</a:t>
            </a:r>
            <a:r>
              <a:rPr lang="uk-UA" sz="1600" i="1">
                <a:solidFill>
                  <a:srgbClr val="000000"/>
                </a:solidFill>
                <a:latin typeface="Georgia" pitchFamily="18" charset="0"/>
              </a:rPr>
              <a:t>, </a:t>
            </a:r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кожний з яких представлений двома-трьома видами.</a:t>
            </a:r>
            <a:endParaRPr lang="uk-UA" sz="1600"/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286125" y="27146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Calibri" pitchFamily="34" charset="0"/>
              </a:rPr>
              <a:t> горила</a:t>
            </a:r>
            <a:r>
              <a:rPr lang="uk-UA">
                <a:latin typeface="Calibri" pitchFamily="34" charset="0"/>
              </a:rPr>
              <a:t> </a:t>
            </a:r>
          </a:p>
        </p:txBody>
      </p:sp>
      <p:pic>
        <p:nvPicPr>
          <p:cNvPr id="20483" name="Picture 5" descr="http://gazeta.ua/img/gallery/280/280742_1_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856038"/>
            <a:ext cx="42005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572000" y="6429375"/>
            <a:ext cx="1360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Битва горил</a:t>
            </a:r>
          </a:p>
        </p:txBody>
      </p:sp>
      <p:pic>
        <p:nvPicPr>
          <p:cNvPr id="20485" name="Picture 11" descr="http://ukrmap.su/program2010/g7/materiki_files/image1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3"/>
            <a:ext cx="43354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143000" y="3429000"/>
            <a:ext cx="116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Мавпочка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Шимпанз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85875"/>
            <a:ext cx="5038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57500" y="528637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>
                <a:latin typeface="Calibri" pitchFamily="34" charset="0"/>
              </a:rPr>
              <a:t>Шимпанзе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Бабу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6819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143375" y="6072188"/>
            <a:ext cx="1201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Бабуїн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Экран (4:3)</PresentationFormat>
  <Paragraphs>100</Paragraphs>
  <Slides>37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Calibri</vt:lpstr>
      <vt:lpstr>Arial</vt:lpstr>
      <vt:lpstr>a_Algerius</vt:lpstr>
      <vt:lpstr>Georgia</vt:lpstr>
      <vt:lpstr>Times New Roman</vt:lpstr>
      <vt:lpstr>Тема Office</vt:lpstr>
      <vt:lpstr>Тваринний і рослинний світ природних зон Африки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Тваринний світ Африки</dc:title>
  <dc:creator>Admin</dc:creator>
  <cp:lastModifiedBy>Максим</cp:lastModifiedBy>
  <cp:revision>137</cp:revision>
  <dcterms:created xsi:type="dcterms:W3CDTF">2011-11-17T15:35:07Z</dcterms:created>
  <dcterms:modified xsi:type="dcterms:W3CDTF">2012-04-28T08:27:38Z</dcterms:modified>
</cp:coreProperties>
</file>